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0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8" r:id="rId3"/>
    <p:sldId id="259" r:id="rId4"/>
    <p:sldId id="266" r:id="rId5"/>
    <p:sldId id="267" r:id="rId6"/>
    <p:sldId id="268" r:id="rId7"/>
    <p:sldId id="269" r:id="rId8"/>
    <p:sldId id="271" r:id="rId9"/>
    <p:sldId id="270" r:id="rId10"/>
    <p:sldId id="272" r:id="rId11"/>
    <p:sldId id="273" r:id="rId12"/>
    <p:sldId id="274" r:id="rId13"/>
    <p:sldId id="283" r:id="rId14"/>
    <p:sldId id="276" r:id="rId15"/>
    <p:sldId id="277" r:id="rId16"/>
    <p:sldId id="281" r:id="rId17"/>
    <p:sldId id="278" r:id="rId18"/>
    <p:sldId id="280" r:id="rId19"/>
    <p:sldId id="284" r:id="rId20"/>
    <p:sldId id="282" r:id="rId21"/>
    <p:sldId id="285" r:id="rId22"/>
    <p:sldId id="275" r:id="rId23"/>
    <p:sldId id="2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E90B1D-B28F-45C8-9B8B-FBEE06146301}" v="2" dt="2023-05-03T15:05:54.931"/>
    <p1510:client id="{4C345F3E-B0B2-4E4D-AFFD-8B7769E7CBD8}" v="75" dt="2023-05-03T14:35:49.177"/>
    <p1510:client id="{83AD95E3-E16F-44D4-9188-56EEBD830203}" v="29" dt="2023-05-03T15:07:42.4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D3FD8C-AB8C-4ED2-8A71-E48040E03B0D}" type="datetimeFigureOut">
              <a:rPr lang="fr-CA" smtClean="0"/>
              <a:t>2023-05-04</a:t>
            </a:fld>
            <a:endParaRPr lang="fr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3D704-B3DE-4362-B744-DF3AC3482AE2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706155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jpeg>
</file>

<file path=ppt/media/image20.gif>
</file>

<file path=ppt/media/image21.gif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63DC8-C6F9-4622-8DFC-2F20DC9BB91F}" type="datetimeFigureOut">
              <a:rPr lang="fr-CA" smtClean="0"/>
              <a:t>2023-05-04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C41C64-3B65-4897-8D3B-3B1D0179E22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28181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sz="3200" baseline="0"/>
              <a:t>Générique</a:t>
            </a:r>
          </a:p>
          <a:p>
            <a:r>
              <a:rPr lang="fr-CA" sz="3200" baseline="0"/>
              <a:t>	- Mêmes fonctionnalités pour tous</a:t>
            </a:r>
            <a:r>
              <a:rPr lang="fr-CA"/>
              <a:t>  </a:t>
            </a:r>
          </a:p>
          <a:p>
            <a:r>
              <a:rPr lang="fr-CA"/>
              <a:t>                          - Possibilité d’ajouter des </a:t>
            </a:r>
            <a:r>
              <a:rPr lang="fr-CA" err="1"/>
              <a:t>features</a:t>
            </a:r>
            <a:endParaRPr lang="fr-CA" err="1">
              <a:cs typeface="Calibri"/>
            </a:endParaRPr>
          </a:p>
          <a:p>
            <a:endParaRPr lang="fr-CA" sz="3200" baseline="0">
              <a:cs typeface="Calibri"/>
            </a:endParaRPr>
          </a:p>
          <a:p>
            <a:endParaRPr lang="fr-CA" sz="3200" baseline="0"/>
          </a:p>
          <a:p>
            <a:r>
              <a:rPr lang="fr-CA" sz="3200" baseline="0"/>
              <a:t>Configurable</a:t>
            </a:r>
          </a:p>
          <a:p>
            <a:r>
              <a:rPr lang="fr-CA" sz="3200" baseline="0"/>
              <a:t>	- Fichiers </a:t>
            </a:r>
            <a:r>
              <a:rPr lang="fr-CA" sz="3200" baseline="0" err="1"/>
              <a:t>yaml</a:t>
            </a:r>
            <a:endParaRPr lang="fr-CA" sz="3200" baseline="0"/>
          </a:p>
          <a:p>
            <a:r>
              <a:rPr lang="fr-CA" sz="3200" baseline="0"/>
              <a:t>	</a:t>
            </a:r>
          </a:p>
          <a:p>
            <a:r>
              <a:rPr lang="fr-CA" sz="3200" baseline="0"/>
              <a:t>Multilingue</a:t>
            </a:r>
          </a:p>
          <a:p>
            <a:r>
              <a:rPr lang="fr-CA" sz="3200" baseline="0"/>
              <a:t>	- Français et anglais</a:t>
            </a:r>
          </a:p>
          <a:p>
            <a:endParaRPr lang="fr-CA" sz="3200" baseline="0"/>
          </a:p>
          <a:p>
            <a:r>
              <a:rPr lang="fr-CA" sz="3200" baseline="0"/>
              <a:t>Utilisable par plusieurs systèmes</a:t>
            </a:r>
          </a:p>
          <a:p>
            <a:r>
              <a:rPr lang="fr-CA" sz="3200" baseline="0"/>
              <a:t>	- Mon dossier – Aide à l’emploi – Assistance sociale, Retraite Québec, Zone Entreprise, … etc.</a:t>
            </a:r>
            <a:r>
              <a:rPr lang="fr-CA"/>
              <a:t>	</a:t>
            </a: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01802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C’est l’écran du système autorisé qui permet la reprise.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12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74478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13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118487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Par exemple, l’utilisateur prend des photos de chaque page de son bail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lvl="1"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Possibilité de : 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lvl="2"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Trier les pages dans le bon ordre 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lvl="2"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Éditer l’image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lvl="2"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Possibilité de transmettre ultérieurement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 dans le </a:t>
            </a:r>
            <a:r>
              <a:rPr lang="en-US" sz="1800" b="0" i="0" err="1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cas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 d’un document </a:t>
            </a:r>
            <a:r>
              <a:rPr lang="en-US" sz="1800" b="0" i="0" err="1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requis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14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376767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Sélection unique ou multiple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Avec ou sans recherche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Mots-clés, par exemple :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lvl="1"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Pomme (New York)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lvl="1"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Nordiques (Colorado)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b="0" i="0">
              <a:solidFill>
                <a:srgbClr val="2D2E83"/>
              </a:solidFill>
              <a:effectLst/>
              <a:latin typeface="Calibri" panose="020F050202020403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Domaine de </a:t>
            </a:r>
            <a:r>
              <a:rPr lang="en-US" sz="1800" b="0" i="0" err="1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valeurs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 configurable par </a:t>
            </a:r>
            <a:r>
              <a:rPr lang="en-US" sz="1800" b="0" i="0" err="1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système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err="1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ou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 par </a:t>
            </a:r>
            <a:r>
              <a:rPr lang="en-US" sz="1800" b="0" i="0" err="1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formulaire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15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339604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Avis information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Avis avertissement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Avis succès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Avis erreur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Image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Zone en évidence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16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90187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Ajout dynamique </a:t>
            </a:r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17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751405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18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331847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19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036713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20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463873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21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86203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Respecte les standards d’accessibilité du gouvernement du Québec en ressources informationnelles (SGQRI 008 2.0)</a:t>
            </a:r>
          </a:p>
          <a:p>
            <a:pPr marL="800100" lvl="1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Ex. Lecteur d’écran</a:t>
            </a:r>
          </a:p>
          <a:p>
            <a:pPr marL="800100" lvl="1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endParaRPr kumimoji="0" lang="fr-CA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200" lvl="1" indent="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None/>
              <a:defRPr/>
            </a:pPr>
            <a:endParaRPr kumimoji="0" lang="fr-CA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Respecte les règles du Système de design gouvernemental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CA">
                <a:cs typeface="Calibri"/>
              </a:rPr>
              <a:t>Programme d’identification visuelle (PIV) 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CA">
                <a:cs typeface="Calibri"/>
              </a:rPr>
              <a:t>Contrôles du système de design du Secrétariat à la communication gouvernementale (SCG)</a:t>
            </a:r>
          </a:p>
          <a:p>
            <a:pPr marL="1257300" marR="0" lvl="2" indent="-3429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rPr>
              <a:t>Visuel Québec.ca</a:t>
            </a:r>
          </a:p>
          <a:p>
            <a:pPr marL="1257300" marR="0" lvl="2" indent="-3429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fr-CA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Calibri"/>
            </a:endParaRPr>
          </a:p>
          <a:p>
            <a:pPr marL="1257300" marR="0" lvl="2" indent="-3429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fr-CA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Affichage réactif (responsive)</a:t>
            </a:r>
          </a:p>
          <a:p>
            <a:pPr marL="800100" lvl="1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lang="fr-CA"/>
              <a:t>Affichage cohérent sur ordinateur, tablette ou cellulaire</a:t>
            </a:r>
          </a:p>
          <a:p>
            <a:pPr marL="800100" lvl="1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lang="fr-CA"/>
              <a:t>Pas de barre de défilement horizontale</a:t>
            </a:r>
            <a:endParaRPr kumimoji="0" lang="fr-CA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r>
              <a:rPr lang="fr-CA">
                <a:cs typeface="Calibri"/>
              </a:rPr>
              <a:t>	</a:t>
            </a:r>
          </a:p>
          <a:p>
            <a:endParaRPr lang="fr-CA">
              <a:cs typeface="Calibri"/>
            </a:endParaRP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021303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Les formulaires peuvent être multilingue, ou unilingue.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fr-CA" sz="1800" b="0" i="0" u="none" strike="noStrike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Lorsqu’unilingue, le lien pour changer de langue (coin supérieur droit) est masqué</a:t>
            </a:r>
            <a:r>
              <a:rPr lang="en-US" sz="1800" b="0" i="0">
                <a:solidFill>
                  <a:srgbClr val="2D2E83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2D2E83"/>
              </a:solidFill>
              <a:effectLst/>
              <a:latin typeface="Arial" panose="020B0604020202020204" pitchFamily="34" charset="0"/>
            </a:endParaRP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22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034493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23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83313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A"/>
              <a:t>Accès anonyme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A"/>
              <a:t>	- sites publics (quebec.ca)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CA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A"/>
              <a:t>Accès sécurisé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A"/>
              <a:t>	- portail d’un système autorisé (Mon Dossier)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19358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Réduction des coûts de développement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Low code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Configuration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Pas de code à compiler / déployer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Temps de développement réduit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Modifications faciles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2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Visualisation en temps réel</a:t>
            </a:r>
          </a:p>
          <a:p>
            <a:pPr marL="1714500" lvl="3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2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Bac à sable</a:t>
            </a: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Pré-remplissage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Éviter à l’utilisateur de fournir des informations déjà </a:t>
            </a:r>
            <a:r>
              <a:rPr lang="fr-CA" sz="2400">
                <a:solidFill>
                  <a:srgbClr val="2D2E83"/>
                </a:solidFill>
                <a:latin typeface="Calibri" panose="020F0502020204030204"/>
              </a:rPr>
              <a:t>connues</a:t>
            </a:r>
            <a:endParaRPr lang="fr-CA" sz="2400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cs typeface="Calibri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CA" sz="2400"/>
              <a:t>Données en provenance du système autorisé seulement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lang="fr-CA" sz="2400"/>
              <a:t>FRW « trust » le système autorisé qui est responsable de l’authentification (</a:t>
            </a:r>
            <a:r>
              <a:rPr lang="fr-CA" sz="2400" err="1"/>
              <a:t>ClicSÉQUR</a:t>
            </a:r>
            <a:r>
              <a:rPr lang="fr-CA" sz="2400"/>
              <a:t> ou SAG)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endParaRPr kumimoji="0" lang="fr-CA" sz="2400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fr-CA"/>
          </a:p>
          <a:p>
            <a:endParaRPr lang="fr-CA"/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04789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Uniformité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Centralise l’application des normes et des standards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lang="fr-CA" sz="2400"/>
              <a:t>PIV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lang="fr-CA" sz="2400"/>
              <a:t>SCG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lang="fr-CA" sz="2400"/>
              <a:t>Accessibilité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lang="fr-CA" sz="2400"/>
              <a:t>Affichage réactif (Responsive)</a:t>
            </a:r>
            <a:endParaRPr kumimoji="0" lang="fr-CA" sz="2400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endParaRPr kumimoji="0" lang="fr-CA" sz="2400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endParaRPr kumimoji="0" lang="fr-CA" sz="2400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Vaste sélection de contrôles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Liste déroulante, bouton radio, case à cocher, etc.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Plusieurs validations supportées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0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Numéro d’assurance maladie (NAM), téléphone, code postal, etc.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endParaRPr kumimoji="0" lang="fr-CA" sz="2000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endParaRPr kumimoji="0" lang="fr-CA" sz="2000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Sécuritaire</a:t>
            </a:r>
          </a:p>
          <a:p>
            <a:pPr marL="800100" lvl="1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Données chiffrées</a:t>
            </a:r>
          </a:p>
          <a:p>
            <a:pPr marL="800100" lvl="1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endParaRPr kumimoji="0" lang="fr-CA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800100" lvl="1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endParaRPr kumimoji="0" lang="fr-CA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Enregistrement et reprise d’un formulaire</a:t>
            </a:r>
          </a:p>
          <a:p>
            <a:pPr marL="800100" lvl="1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Anonyme et authentifié</a:t>
            </a:r>
          </a:p>
          <a:p>
            <a:endParaRPr lang="fr-CA"/>
          </a:p>
          <a:p>
            <a:endParaRPr lang="fr-CA"/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21235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/>
              <a:t>Responsive</a:t>
            </a:r>
          </a:p>
          <a:p>
            <a:endParaRPr lang="fr-CA"/>
          </a:p>
          <a:p>
            <a:r>
              <a:rPr lang="fr-CA"/>
              <a:t>Affichage conditionnel </a:t>
            </a:r>
          </a:p>
          <a:p>
            <a:r>
              <a:rPr lang="fr-CA"/>
              <a:t>	AFDR ou EQ</a:t>
            </a:r>
          </a:p>
          <a:p>
            <a:r>
              <a:rPr lang="fr-CA"/>
              <a:t>	Adulte1 </a:t>
            </a:r>
            <a:r>
              <a:rPr lang="fr-CA">
                <a:sym typeface="Wingdings" panose="05000000000000000000" pitchFamily="2" charset="2"/>
              </a:rPr>
              <a:t></a:t>
            </a:r>
            <a:r>
              <a:rPr lang="fr-CA"/>
              <a:t> Situation actuelle </a:t>
            </a:r>
            <a:r>
              <a:rPr lang="fr-CA">
                <a:sym typeface="Wingdings" panose="05000000000000000000" pitchFamily="2" charset="2"/>
              </a:rPr>
              <a:t> Enfant à charge  Oui</a:t>
            </a:r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61514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757343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10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40140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41C64-3B65-4897-8D3B-3B1D0179E22D}" type="slidenum">
              <a:rPr lang="fr-CA" smtClean="0"/>
              <a:t>11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35981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ccueil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1199536"/>
            <a:ext cx="12191999" cy="2035125"/>
          </a:xfrm>
        </p:spPr>
        <p:txBody>
          <a:bodyPr anchor="b">
            <a:normAutofit/>
          </a:bodyPr>
          <a:lstStyle>
            <a:lvl1pPr algn="ctr">
              <a:defRPr sz="6000" b="0">
                <a:latin typeface="+mn-lt"/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74202" y="3434891"/>
            <a:ext cx="6443594" cy="1655762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/>
          </a:p>
        </p:txBody>
      </p:sp>
      <p:pic>
        <p:nvPicPr>
          <p:cNvPr id="4" name="Imag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976" y="5368326"/>
            <a:ext cx="3938024" cy="1487427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336" y="5371668"/>
            <a:ext cx="3685888" cy="148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440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602428"/>
            <a:ext cx="10515600" cy="405531"/>
          </a:xfrm>
        </p:spPr>
        <p:txBody>
          <a:bodyPr>
            <a:normAutofit/>
          </a:bodyPr>
          <a:lstStyle>
            <a:lvl1pPr>
              <a:defRPr sz="3600">
                <a:latin typeface="+mn-lt"/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9" y="1364071"/>
            <a:ext cx="5157787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</a:t>
            </a:r>
            <a:br>
              <a:rPr lang="fr-FR"/>
            </a:br>
            <a:r>
              <a:rPr lang="fr-FR"/>
              <a:t>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9" y="2544096"/>
            <a:ext cx="5157787" cy="3067667"/>
          </a:xfrm>
        </p:spPr>
        <p:txBody>
          <a:bodyPr>
            <a:normAutofit/>
          </a:bodyPr>
          <a:lstStyle>
            <a:lvl1pPr>
              <a:buClr>
                <a:schemeClr val="accent3">
                  <a:lumMod val="40000"/>
                  <a:lumOff val="60000"/>
                </a:schemeClr>
              </a:buClr>
              <a:defRPr sz="2400"/>
            </a:lvl1pPr>
            <a:lvl2pPr>
              <a:buClr>
                <a:schemeClr val="accent3">
                  <a:lumMod val="40000"/>
                  <a:lumOff val="60000"/>
                </a:schemeClr>
              </a:buClr>
              <a:defRPr sz="2000"/>
            </a:lvl2pPr>
            <a:lvl3pPr>
              <a:buClr>
                <a:schemeClr val="accent3">
                  <a:lumMod val="40000"/>
                  <a:lumOff val="60000"/>
                </a:schemeClr>
              </a:buClr>
              <a:defRPr sz="1800"/>
            </a:lvl3pPr>
            <a:lvl4pPr>
              <a:buClr>
                <a:schemeClr val="accent3">
                  <a:lumMod val="40000"/>
                  <a:lumOff val="60000"/>
                </a:schemeClr>
              </a:buClr>
              <a:defRPr sz="1600"/>
            </a:lvl4pPr>
            <a:lvl5pPr>
              <a:buClr>
                <a:schemeClr val="accent3">
                  <a:lumMod val="40000"/>
                  <a:lumOff val="60000"/>
                </a:schemeClr>
              </a:buClr>
              <a:defRPr sz="1600"/>
            </a:lvl5pPr>
          </a:lstStyle>
          <a:p>
            <a:pPr lvl="0"/>
            <a:r>
              <a:rPr lang="fr-FR"/>
              <a:t>Modifier les styles </a:t>
            </a:r>
            <a:br>
              <a:rPr lang="fr-FR"/>
            </a:br>
            <a:r>
              <a:rPr lang="fr-FR"/>
              <a:t>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1" y="1364071"/>
            <a:ext cx="5183188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</a:t>
            </a:r>
            <a:br>
              <a:rPr lang="fr-FR"/>
            </a:br>
            <a:r>
              <a:rPr lang="fr-FR"/>
              <a:t>du texte du masque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6196013" y="2527042"/>
            <a:ext cx="5157787" cy="3067667"/>
          </a:xfrm>
        </p:spPr>
        <p:txBody>
          <a:bodyPr>
            <a:normAutofit/>
          </a:bodyPr>
          <a:lstStyle>
            <a:lvl1pPr>
              <a:buClr>
                <a:schemeClr val="accent3">
                  <a:lumMod val="40000"/>
                  <a:lumOff val="60000"/>
                </a:schemeClr>
              </a:buClr>
              <a:defRPr sz="2400"/>
            </a:lvl1pPr>
            <a:lvl2pPr>
              <a:buClr>
                <a:schemeClr val="accent3">
                  <a:lumMod val="40000"/>
                  <a:lumOff val="60000"/>
                </a:schemeClr>
              </a:buClr>
              <a:defRPr sz="2000"/>
            </a:lvl2pPr>
            <a:lvl3pPr>
              <a:buClr>
                <a:schemeClr val="accent3">
                  <a:lumMod val="40000"/>
                  <a:lumOff val="60000"/>
                </a:schemeClr>
              </a:buClr>
              <a:defRPr sz="1800"/>
            </a:lvl3pPr>
            <a:lvl4pPr>
              <a:buClr>
                <a:schemeClr val="accent3">
                  <a:lumMod val="40000"/>
                  <a:lumOff val="60000"/>
                </a:schemeClr>
              </a:buClr>
              <a:defRPr sz="1600"/>
            </a:lvl4pPr>
            <a:lvl5pPr>
              <a:buClr>
                <a:schemeClr val="accent3">
                  <a:lumMod val="40000"/>
                  <a:lumOff val="60000"/>
                </a:schemeClr>
              </a:buClr>
              <a:defRPr sz="1600"/>
            </a:lvl5pPr>
          </a:lstStyle>
          <a:p>
            <a:pPr lvl="0"/>
            <a:r>
              <a:rPr lang="fr-FR"/>
              <a:t>Modifier les styles </a:t>
            </a:r>
            <a:br>
              <a:rPr lang="fr-FR"/>
            </a:br>
            <a:r>
              <a:rPr lang="fr-FR"/>
              <a:t>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u numéro de diapositive 3"/>
          <p:cNvSpPr>
            <a:spLocks noGrp="1"/>
          </p:cNvSpPr>
          <p:nvPr>
            <p:ph type="sldNum" sz="quarter" idx="4"/>
          </p:nvPr>
        </p:nvSpPr>
        <p:spPr>
          <a:xfrm>
            <a:off x="8610600" y="88550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A75C-EC4C-4D33-ACF8-A8544E993E0B}" type="slidenum">
              <a:rPr lang="fr-CA" smtClean="0"/>
              <a:t>‹N°›</a:t>
            </a:fld>
            <a:endParaRPr lang="fr-CA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427" y="5691039"/>
            <a:ext cx="2258573" cy="1173482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9447"/>
            <a:ext cx="2034433" cy="11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93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1199536"/>
            <a:ext cx="12191999" cy="2035125"/>
          </a:xfrm>
        </p:spPr>
        <p:txBody>
          <a:bodyPr anchor="b">
            <a:normAutofit/>
          </a:bodyPr>
          <a:lstStyle>
            <a:lvl1pPr algn="ctr">
              <a:defRPr sz="6000" b="0">
                <a:latin typeface="+mn-lt"/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74202" y="3434891"/>
            <a:ext cx="6443594" cy="1655762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>
          <a:xfrm>
            <a:off x="8610600" y="88550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A75C-EC4C-4D33-ACF8-A8544E993E0B}" type="slidenum">
              <a:rPr lang="fr-CA" smtClean="0"/>
              <a:t>‹N°›</a:t>
            </a:fld>
            <a:endParaRPr lang="fr-CA"/>
          </a:p>
        </p:txBody>
      </p:sp>
      <p:pic>
        <p:nvPicPr>
          <p:cNvPr id="5" name="Imag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427" y="5691039"/>
            <a:ext cx="2258573" cy="117348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9447"/>
            <a:ext cx="2034433" cy="11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34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>
          <a:xfrm>
            <a:off x="8610600" y="88550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A75C-EC4C-4D33-ACF8-A8544E993E0B}" type="slidenum">
              <a:rPr lang="fr-CA" smtClean="0"/>
              <a:t>‹N°›</a:t>
            </a:fld>
            <a:endParaRPr lang="fr-CA"/>
          </a:p>
        </p:txBody>
      </p:sp>
      <p:pic>
        <p:nvPicPr>
          <p:cNvPr id="5" name="Imag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427" y="5691039"/>
            <a:ext cx="2258573" cy="117348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9447"/>
            <a:ext cx="2034433" cy="11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39011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796414"/>
            <a:ext cx="10515600" cy="5506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858298"/>
            <a:ext cx="10515600" cy="33528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>
          <a:xfrm>
            <a:off x="8610600" y="88550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A75C-EC4C-4D33-ACF8-A8544E993E0B}" type="slidenum">
              <a:rPr lang="fr-CA" smtClean="0"/>
              <a:t>‹N°›</a:t>
            </a:fld>
            <a:endParaRPr lang="fr-CA"/>
          </a:p>
        </p:txBody>
      </p:sp>
      <p:pic>
        <p:nvPicPr>
          <p:cNvPr id="5" name="Imag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427" y="5691039"/>
            <a:ext cx="2258573" cy="117348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9447"/>
            <a:ext cx="2034433" cy="11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95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Modifier les styles </a:t>
            </a:r>
            <a:br>
              <a:rPr lang="fr-FR"/>
            </a:br>
            <a:r>
              <a:rPr lang="fr-FR"/>
              <a:t>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Modifier les styles </a:t>
            </a:r>
            <a:br>
              <a:rPr lang="fr-FR"/>
            </a:br>
            <a:r>
              <a:rPr lang="fr-FR"/>
              <a:t>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numéro de diapositive 3"/>
          <p:cNvSpPr>
            <a:spLocks noGrp="1"/>
          </p:cNvSpPr>
          <p:nvPr>
            <p:ph type="sldNum" sz="quarter" idx="4"/>
          </p:nvPr>
        </p:nvSpPr>
        <p:spPr>
          <a:xfrm>
            <a:off x="8610600" y="88550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A75C-EC4C-4D33-ACF8-A8544E993E0B}" type="slidenum">
              <a:rPr lang="fr-CA" smtClean="0"/>
              <a:t>‹N°›</a:t>
            </a:fld>
            <a:endParaRPr lang="fr-CA"/>
          </a:p>
        </p:txBody>
      </p:sp>
      <p:pic>
        <p:nvPicPr>
          <p:cNvPr id="6" name="Imag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427" y="5691039"/>
            <a:ext cx="2258573" cy="117348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9447"/>
            <a:ext cx="2034433" cy="11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292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numéro de diapositive 3"/>
          <p:cNvSpPr>
            <a:spLocks noGrp="1"/>
          </p:cNvSpPr>
          <p:nvPr>
            <p:ph type="sldNum" sz="quarter" idx="4"/>
          </p:nvPr>
        </p:nvSpPr>
        <p:spPr>
          <a:xfrm>
            <a:off x="8610600" y="88550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A75C-EC4C-4D33-ACF8-A8544E993E0B}" type="slidenum">
              <a:rPr lang="fr-CA" smtClean="0"/>
              <a:t>‹N°›</a:t>
            </a:fld>
            <a:endParaRPr lang="fr-CA"/>
          </a:p>
        </p:txBody>
      </p:sp>
      <p:pic>
        <p:nvPicPr>
          <p:cNvPr id="4" name="Imag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427" y="5691039"/>
            <a:ext cx="2258573" cy="1173482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9447"/>
            <a:ext cx="2034433" cy="11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97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3"/>
          <p:cNvSpPr>
            <a:spLocks noGrp="1"/>
          </p:cNvSpPr>
          <p:nvPr>
            <p:ph type="sldNum" sz="quarter" idx="4"/>
          </p:nvPr>
        </p:nvSpPr>
        <p:spPr>
          <a:xfrm>
            <a:off x="8610600" y="88550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A75C-EC4C-4D33-ACF8-A8544E993E0B}" type="slidenum">
              <a:rPr lang="fr-CA" smtClean="0"/>
              <a:t>‹N°›</a:t>
            </a:fld>
            <a:endParaRPr lang="fr-CA"/>
          </a:p>
        </p:txBody>
      </p:sp>
      <p:pic>
        <p:nvPicPr>
          <p:cNvPr id="3" name="Imag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427" y="5691039"/>
            <a:ext cx="2258573" cy="1173482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9447"/>
            <a:ext cx="2034433" cy="11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43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629265"/>
            <a:ext cx="3932237" cy="1002890"/>
          </a:xfrm>
        </p:spPr>
        <p:txBody>
          <a:bodyPr anchor="b"/>
          <a:lstStyle>
            <a:lvl1pPr>
              <a:defRPr sz="3200">
                <a:solidFill>
                  <a:schemeClr val="accent2"/>
                </a:solidFill>
              </a:defRPr>
            </a:lvl1pPr>
          </a:lstStyle>
          <a:p>
            <a:r>
              <a:rPr lang="fr-FR"/>
              <a:t>Modifiez </a:t>
            </a:r>
            <a:br>
              <a:rPr lang="fr-FR"/>
            </a:br>
            <a:r>
              <a:rPr lang="fr-FR"/>
              <a:t>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1936955"/>
            <a:ext cx="5504477" cy="330364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</a:t>
            </a:r>
            <a:br>
              <a:rPr lang="fr-FR"/>
            </a:br>
            <a:r>
              <a:rPr lang="fr-FR"/>
              <a:t>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936954"/>
            <a:ext cx="3932237" cy="3310323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</a:t>
            </a:r>
            <a:br>
              <a:rPr lang="fr-FR"/>
            </a:br>
            <a:r>
              <a:rPr lang="fr-FR"/>
              <a:t>du texte du masque</a:t>
            </a:r>
          </a:p>
        </p:txBody>
      </p:sp>
      <p:sp>
        <p:nvSpPr>
          <p:cNvPr id="5" name="Espace réservé du numéro de diapositive 3"/>
          <p:cNvSpPr>
            <a:spLocks noGrp="1"/>
          </p:cNvSpPr>
          <p:nvPr>
            <p:ph type="sldNum" sz="quarter" idx="4"/>
          </p:nvPr>
        </p:nvSpPr>
        <p:spPr>
          <a:xfrm>
            <a:off x="8610600" y="88550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A75C-EC4C-4D33-ACF8-A8544E993E0B}" type="slidenum">
              <a:rPr lang="fr-CA" smtClean="0"/>
              <a:t>‹N°›</a:t>
            </a:fld>
            <a:endParaRPr lang="fr-CA"/>
          </a:p>
        </p:txBody>
      </p:sp>
      <p:pic>
        <p:nvPicPr>
          <p:cNvPr id="6" name="Imag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427" y="5691039"/>
            <a:ext cx="2258573" cy="117348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9447"/>
            <a:ext cx="2034433" cy="11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734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82250"/>
            <a:ext cx="3932237" cy="1263445"/>
          </a:xfrm>
        </p:spPr>
        <p:txBody>
          <a:bodyPr anchor="b"/>
          <a:lstStyle>
            <a:lvl1pPr>
              <a:defRPr sz="3200">
                <a:solidFill>
                  <a:schemeClr val="accent2"/>
                </a:solidFill>
              </a:defRPr>
            </a:lvl1pPr>
          </a:lstStyle>
          <a:p>
            <a:r>
              <a:rPr lang="fr-FR"/>
              <a:t>Modifiez </a:t>
            </a:r>
            <a:br>
              <a:rPr lang="fr-FR"/>
            </a:br>
            <a:r>
              <a:rPr lang="fr-FR"/>
              <a:t>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907458"/>
            <a:ext cx="4462257" cy="3460956"/>
          </a:xfrm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937459"/>
            <a:ext cx="3932237" cy="331101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</a:t>
            </a:r>
            <a:br>
              <a:rPr lang="fr-FR"/>
            </a:br>
            <a:r>
              <a:rPr lang="fr-FR"/>
              <a:t>du texte du masque</a:t>
            </a:r>
          </a:p>
        </p:txBody>
      </p:sp>
      <p:sp>
        <p:nvSpPr>
          <p:cNvPr id="5" name="Espace réservé du numéro de diapositive 3"/>
          <p:cNvSpPr>
            <a:spLocks noGrp="1"/>
          </p:cNvSpPr>
          <p:nvPr>
            <p:ph type="sldNum" sz="quarter" idx="4"/>
          </p:nvPr>
        </p:nvSpPr>
        <p:spPr>
          <a:xfrm>
            <a:off x="8610600" y="88550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A75C-EC4C-4D33-ACF8-A8544E993E0B}" type="slidenum">
              <a:rPr lang="fr-CA" smtClean="0"/>
              <a:t>‹N°›</a:t>
            </a:fld>
            <a:endParaRPr lang="fr-CA"/>
          </a:p>
        </p:txBody>
      </p:sp>
      <p:pic>
        <p:nvPicPr>
          <p:cNvPr id="6" name="Imag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427" y="5691039"/>
            <a:ext cx="2258573" cy="117348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9447"/>
            <a:ext cx="2034433" cy="11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855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806245"/>
            <a:ext cx="10515600" cy="5506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>
          <a:xfrm>
            <a:off x="8610600" y="88550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A75C-EC4C-4D33-ACF8-A8544E993E0B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3551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80" r:id="rId2"/>
    <p:sldLayoutId id="2147483672" r:id="rId3"/>
    <p:sldLayoutId id="2147483673" r:id="rId4"/>
    <p:sldLayoutId id="2147483674" r:id="rId5"/>
    <p:sldLayoutId id="2147483676" r:id="rId6"/>
    <p:sldLayoutId id="2147483677" r:id="rId7"/>
    <p:sldLayoutId id="2147483678" r:id="rId8"/>
    <p:sldLayoutId id="2147483679" r:id="rId9"/>
    <p:sldLayoutId id="2147483665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3">
            <a:lumMod val="40000"/>
            <a:lumOff val="60000"/>
          </a:schemeClr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40000"/>
            <a:lumOff val="60000"/>
          </a:schemeClr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40000"/>
            <a:lumOff val="6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40000"/>
            <a:lumOff val="6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>
            <a:lumMod val="40000"/>
            <a:lumOff val="6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sz="6000">
                <a:ea typeface="+mn-lt"/>
                <a:cs typeface="+mn-lt"/>
              </a:rPr>
              <a:t>FRW – Formulaires Web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58530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Formulaire anonyme – Reprise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10</a:t>
            </a:fld>
            <a:endParaRPr lang="fr-CA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5D3D979-ED20-F41F-5FA5-C529F45F11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063" y="1533525"/>
            <a:ext cx="8143875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3128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Formulaire authentifié – Enregistrement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11</a:t>
            </a:fld>
            <a:endParaRPr lang="fr-CA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F9CEEFA-6B6A-88F7-6F1F-05CD9F66F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063" y="1533525"/>
            <a:ext cx="8143875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82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Formulaire authentifié – Reprise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12</a:t>
            </a:fld>
            <a:endParaRPr lang="fr-CA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07A858B-4314-2808-98C4-03526C60D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063" y="1533525"/>
            <a:ext cx="8143875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654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Contrôles – Validations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13</a:t>
            </a:fld>
            <a:endParaRPr lang="fr-CA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16E6AD7-AE74-A72F-F791-AA2E9F9742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8732" y="382464"/>
            <a:ext cx="5100105" cy="5679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2137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Contrôles – Pièce jointe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14</a:t>
            </a:fld>
            <a:endParaRPr lang="fr-CA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9E9F983-FDBF-1C1C-A757-C5E506C87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662" y="1310233"/>
            <a:ext cx="6110037" cy="5362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7414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Contrôles – Liste déroulante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15</a:t>
            </a:fld>
            <a:endParaRPr lang="fr-CA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789AEFE8-2E21-09EC-876F-8263AC3D6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2912" y="1588920"/>
            <a:ext cx="3686175" cy="425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43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Contrôles – Composants d’affichage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16</a:t>
            </a:fld>
            <a:endParaRPr lang="fr-CA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08C10014-4BF1-61BB-E294-6821412C1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4663" y="1526415"/>
            <a:ext cx="5362674" cy="503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376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Contrôles – Groupe répétable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17</a:t>
            </a:fld>
            <a:endParaRPr lang="fr-CA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377056A-1B8A-C798-BDFF-08FC7246F8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093" y="1576169"/>
            <a:ext cx="5929814" cy="4960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558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Contrôles – Aide contextuelle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18</a:t>
            </a:fld>
            <a:endParaRPr lang="fr-CA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421D02F-527B-50FA-171A-0914FB81F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4128" y="1337272"/>
            <a:ext cx="2943521" cy="5254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4409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Contrôles – Sommaire des erreurs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19</a:t>
            </a:fld>
            <a:endParaRPr lang="fr-CA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51941C4-1A88-9226-5477-5B1C335BE1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872" y="1436109"/>
            <a:ext cx="7099555" cy="5163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8233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Contenu de la présentation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/>
              <a:t>FRW, c’est quoi ?</a:t>
            </a:r>
          </a:p>
          <a:p>
            <a:r>
              <a:rPr lang="fr-CA"/>
              <a:t>Les avantages</a:t>
            </a:r>
          </a:p>
          <a:p>
            <a:r>
              <a:rPr lang="fr-CA"/>
              <a:t>Démonstration</a:t>
            </a: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79758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Contrôles – Étapier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20</a:t>
            </a:fld>
            <a:endParaRPr lang="fr-CA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B126208-3BCA-8438-377D-C2CB7D15A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54" y="1436109"/>
            <a:ext cx="7746892" cy="506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36727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Bac à sable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21</a:t>
            </a:fld>
            <a:endParaRPr lang="fr-CA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2953CAA6-3582-D907-CC8A-59A91CBA98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036" y="1390476"/>
            <a:ext cx="8535927" cy="5068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03573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Formulaire multilingue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22</a:t>
            </a:fld>
            <a:endParaRPr lang="fr-CA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8087DA3-72E2-EB26-58DD-FE99D57C4B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6337" y="1534063"/>
            <a:ext cx="4827922" cy="4265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95124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Contrôles – Adresse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23</a:t>
            </a:fld>
            <a:endParaRPr lang="fr-CA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EF5C999-0623-99A3-5457-8494677B9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1452563"/>
            <a:ext cx="7239000" cy="395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662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FRW, c’est quoi?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tabLst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Solution Web qui permet de créer facilement et rapidement des formulaires</a:t>
            </a: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tabLst/>
              <a:defRPr/>
            </a:pPr>
            <a:endParaRPr kumimoji="0" lang="fr-CA" sz="2000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Générique</a:t>
            </a: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Configurable</a:t>
            </a:r>
            <a:endParaRPr kumimoji="0" lang="fr-CA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Calibri"/>
            </a:endParaRP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Calibri"/>
              </a:rPr>
              <a:t>Multilingue</a:t>
            </a: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Utilisable par plusieurs systèmes</a:t>
            </a:r>
            <a:endParaRPr kumimoji="0" lang="fr-CA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Calibri"/>
            </a:endParaRP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Facile à intégrer à un système existant</a:t>
            </a:r>
          </a:p>
          <a:p>
            <a:pPr marL="742950" lvl="1" indent="-28575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6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Low code</a:t>
            </a: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35612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FRW, c’est quoi?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tabLst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Solution Web qui permet de créer facilement et rapidement des formulaires</a:t>
            </a: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tabLst/>
              <a:defRPr/>
            </a:pPr>
            <a:endParaRPr kumimoji="0" lang="fr-CA" sz="2000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Respecte les standards d’accessibilité du gouvernement du Québec en ressources informationnelles (SGQRI 008 2.0)</a:t>
            </a: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Respecte les règles du Système de design gouvernemental</a:t>
            </a: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Affichage réactif (responsive)</a:t>
            </a: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67177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FRW, c’est quoi?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tabLst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Solution Web qui permet de créer facilement et rapidement des formulaires</a:t>
            </a:r>
          </a:p>
          <a:p>
            <a:pPr marR="0" lvl="1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4DC0DF">
                  <a:lumMod val="60000"/>
                  <a:lumOff val="40000"/>
                </a:srgbClr>
              </a:buClr>
              <a:buSzTx/>
              <a:tabLst/>
              <a:defRPr/>
            </a:pPr>
            <a:endParaRPr kumimoji="0" lang="fr-CA" sz="2000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Accès anonyme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6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Formulaire public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6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Aucune vérification d’accès n’est effectuée</a:t>
            </a: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endParaRPr kumimoji="0" lang="fr-CA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Accès authentifié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6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Formulaire disponible seulement si un système autorisé a initié l’accès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6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Pré-remplissage</a:t>
            </a: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5498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Les avantages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Réduction des coûts de développement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Low code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Temps de développement réduit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Modifications faciles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2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Visualisation en temps réel</a:t>
            </a: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Pré-remplissage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Éviter à l’utilisateur de fournir des informations déjà </a:t>
            </a:r>
            <a:r>
              <a:rPr lang="fr-CA" sz="2400">
                <a:solidFill>
                  <a:srgbClr val="2D2E83"/>
                </a:solidFill>
                <a:latin typeface="Calibri" panose="020F0502020204030204"/>
              </a:rPr>
              <a:t>connues</a:t>
            </a:r>
            <a:endParaRPr lang="fr-CA" sz="2400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cs typeface="Calibri"/>
            </a:endParaRP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04483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Les avantages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Uniformité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Centralise l’application des normes et des standards</a:t>
            </a: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Vaste sélection de contrôles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Liste déroulante, bouton radio, case à cocher, etc.</a:t>
            </a:r>
          </a:p>
          <a:p>
            <a:pPr marL="800100" lvl="1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4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Plusieurs validations supportées</a:t>
            </a:r>
          </a:p>
          <a:p>
            <a:pPr marL="1257300" lvl="2" indent="-342900"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sz="2000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Numéro d’assurance maladie (NAM), téléphone, code postal, etc.</a:t>
            </a: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Sécuritaire</a:t>
            </a:r>
          </a:p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kumimoji="0" lang="fr-CA" b="0" i="0" u="none" strike="noStrike" kern="1200" cap="none" spc="0" normalizeH="0" baseline="0" noProof="0">
                <a:ln>
                  <a:noFill/>
                </a:ln>
                <a:solidFill>
                  <a:srgbClr val="2D2E8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Enregistrement et reprise d’un formulaire</a:t>
            </a:r>
          </a:p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59290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Démonstration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8</a:t>
            </a:fld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6D51D15-E4C2-DA37-6759-6B611E2E3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858298"/>
            <a:ext cx="10515600" cy="3352800"/>
          </a:xfrm>
        </p:spPr>
        <p:txBody>
          <a:bodyPr>
            <a:normAutofit/>
          </a:bodyPr>
          <a:lstStyle/>
          <a:p>
            <a:pPr marL="342900" indent="-342900">
              <a:spcBef>
                <a:spcPts val="500"/>
              </a:spcBef>
              <a:buClr>
                <a:srgbClr val="4DC0DF">
                  <a:lumMod val="60000"/>
                  <a:lumOff val="40000"/>
                </a:srgbClr>
              </a:buClr>
              <a:buFont typeface="Arial" panose="020B0604020202020204" pitchFamily="34" charset="0"/>
              <a:buChar char="•"/>
              <a:defRPr/>
            </a:pPr>
            <a:r>
              <a:rPr lang="fr-CA">
                <a:solidFill>
                  <a:srgbClr val="2D2E83"/>
                </a:solidFill>
                <a:latin typeface="Calibri" panose="020F0502020204030204"/>
              </a:rPr>
              <a:t>Formulaire de demande d’aide financière de dernier recours (3003)</a:t>
            </a:r>
            <a:endParaRPr kumimoji="0" lang="fr-CA" b="0" i="0" u="none" strike="noStrike" kern="1200" cap="none" spc="0" normalizeH="0" baseline="0" noProof="0">
              <a:ln>
                <a:noFill/>
              </a:ln>
              <a:solidFill>
                <a:srgbClr val="2D2E83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36752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/>
              <a:t>Formulaire anonyme – Enregistrement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11EA75C-EC4C-4D33-ACF8-A8544E993E0B}" type="slidenum">
              <a:rPr lang="fr-CA" smtClean="0"/>
              <a:t>9</a:t>
            </a:fld>
            <a:endParaRPr lang="fr-CA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7AA0C8E-BDAE-E41E-4792-2F079CCD0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063" y="1533525"/>
            <a:ext cx="8143875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417797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 10">
      <a:dk1>
        <a:srgbClr val="2D2E83"/>
      </a:dk1>
      <a:lt1>
        <a:sysClr val="window" lastClr="FFFFFF"/>
      </a:lt1>
      <a:dk2>
        <a:srgbClr val="38A7DE"/>
      </a:dk2>
      <a:lt2>
        <a:srgbClr val="BDE3F2"/>
      </a:lt2>
      <a:accent1>
        <a:srgbClr val="005DA1"/>
      </a:accent1>
      <a:accent2>
        <a:srgbClr val="3B85C4"/>
      </a:accent2>
      <a:accent3>
        <a:srgbClr val="4DC0DF"/>
      </a:accent3>
      <a:accent4>
        <a:srgbClr val="2FB7C2"/>
      </a:accent4>
      <a:accent5>
        <a:srgbClr val="2FB7C2"/>
      </a:accent5>
      <a:accent6>
        <a:srgbClr val="F7F109"/>
      </a:accent6>
      <a:hlink>
        <a:srgbClr val="0000FF"/>
      </a:hlink>
      <a:folHlink>
        <a:srgbClr val="002060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734</Words>
  <Application>Microsoft Office PowerPoint</Application>
  <PresentationFormat>Grand écran</PresentationFormat>
  <Paragraphs>202</Paragraphs>
  <Slides>23</Slides>
  <Notes>21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6" baseType="lpstr">
      <vt:lpstr>Arial</vt:lpstr>
      <vt:lpstr>Calibri</vt:lpstr>
      <vt:lpstr>Thème Office</vt:lpstr>
      <vt:lpstr>FRW – Formulaires Web</vt:lpstr>
      <vt:lpstr>Contenu de la présentation</vt:lpstr>
      <vt:lpstr>FRW, c’est quoi?</vt:lpstr>
      <vt:lpstr>FRW, c’est quoi?</vt:lpstr>
      <vt:lpstr>FRW, c’est quoi?</vt:lpstr>
      <vt:lpstr>Les avantages</vt:lpstr>
      <vt:lpstr>Les avantages</vt:lpstr>
      <vt:lpstr>Démonstration</vt:lpstr>
      <vt:lpstr>Formulaire anonyme – Enregistrement</vt:lpstr>
      <vt:lpstr>Formulaire anonyme – Reprise</vt:lpstr>
      <vt:lpstr>Formulaire authentifié – Enregistrement</vt:lpstr>
      <vt:lpstr>Formulaire authentifié – Reprise</vt:lpstr>
      <vt:lpstr>Contrôles – Validations</vt:lpstr>
      <vt:lpstr>Contrôles – Pièce jointe</vt:lpstr>
      <vt:lpstr>Contrôles – Liste déroulante</vt:lpstr>
      <vt:lpstr>Contrôles – Composants d’affichage</vt:lpstr>
      <vt:lpstr>Contrôles – Groupe répétable</vt:lpstr>
      <vt:lpstr>Contrôles – Aide contextuelle</vt:lpstr>
      <vt:lpstr>Contrôles – Sommaire des erreurs</vt:lpstr>
      <vt:lpstr>Contrôles – Étapier</vt:lpstr>
      <vt:lpstr>Bac à sable</vt:lpstr>
      <vt:lpstr>Formulaire multilingue</vt:lpstr>
      <vt:lpstr>Contrôles – Adresse</vt:lpstr>
    </vt:vector>
  </TitlesOfParts>
  <Company>Ministère du Conseil exécutif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Sandoval, Claudia</dc:creator>
  <cp:lastModifiedBy>Lalancette, Marc</cp:lastModifiedBy>
  <cp:revision>2</cp:revision>
  <dcterms:created xsi:type="dcterms:W3CDTF">2019-04-02T14:08:11Z</dcterms:created>
  <dcterms:modified xsi:type="dcterms:W3CDTF">2023-05-04T13:52:59Z</dcterms:modified>
</cp:coreProperties>
</file>

<file path=docProps/thumbnail.jpeg>
</file>